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4" d="100"/>
          <a:sy n="74" d="100"/>
        </p:scale>
        <p:origin x="-1224"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082640-C81E-42FE-A020-5B9F0A3F343B}" type="datetimeFigureOut">
              <a:rPr lang="en-US" smtClean="0"/>
              <a:pPr/>
              <a:t>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11F11-8B1F-440B-A19C-43807F4F2FD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082640-C81E-42FE-A020-5B9F0A3F343B}" type="datetimeFigureOut">
              <a:rPr lang="en-US" smtClean="0"/>
              <a:pPr/>
              <a:t>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11F11-8B1F-440B-A19C-43807F4F2FD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082640-C81E-42FE-A020-5B9F0A3F343B}" type="datetimeFigureOut">
              <a:rPr lang="en-US" smtClean="0"/>
              <a:pPr/>
              <a:t>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11F11-8B1F-440B-A19C-43807F4F2FD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082640-C81E-42FE-A020-5B9F0A3F343B}" type="datetimeFigureOut">
              <a:rPr lang="en-US" smtClean="0"/>
              <a:pPr/>
              <a:t>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11F11-8B1F-440B-A19C-43807F4F2FD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082640-C81E-42FE-A020-5B9F0A3F343B}" type="datetimeFigureOut">
              <a:rPr lang="en-US" smtClean="0"/>
              <a:pPr/>
              <a:t>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11F11-8B1F-440B-A19C-43807F4F2FD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082640-C81E-42FE-A020-5B9F0A3F343B}" type="datetimeFigureOut">
              <a:rPr lang="en-US" smtClean="0"/>
              <a:pPr/>
              <a:t>2/26/2017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611F11-8B1F-440B-A19C-43807F4F2FD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082640-C81E-42FE-A020-5B9F0A3F343B}" type="datetimeFigureOut">
              <a:rPr lang="en-US" smtClean="0"/>
              <a:pPr/>
              <a:t>2/26/2017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611F11-8B1F-440B-A19C-43807F4F2FD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082640-C81E-42FE-A020-5B9F0A3F343B}" type="datetimeFigureOut">
              <a:rPr lang="en-US" smtClean="0"/>
              <a:pPr/>
              <a:t>2/26/2017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611F11-8B1F-440B-A19C-43807F4F2FD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082640-C81E-42FE-A020-5B9F0A3F343B}" type="datetimeFigureOut">
              <a:rPr lang="en-US" smtClean="0"/>
              <a:pPr/>
              <a:t>2/26/2017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611F11-8B1F-440B-A19C-43807F4F2FD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082640-C81E-42FE-A020-5B9F0A3F343B}" type="datetimeFigureOut">
              <a:rPr lang="en-US" smtClean="0"/>
              <a:pPr/>
              <a:t>2/26/2017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611F11-8B1F-440B-A19C-43807F4F2F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082640-C81E-42FE-A020-5B9F0A3F343B}" type="datetimeFigureOut">
              <a:rPr lang="en-US" smtClean="0"/>
              <a:pPr/>
              <a:t>2/26/2017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611F11-8B1F-440B-A19C-43807F4F2FD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082640-C81E-42FE-A020-5B9F0A3F343B}" type="datetimeFigureOut">
              <a:rPr lang="en-US" smtClean="0"/>
              <a:pPr/>
              <a:t>2/26/2017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611F11-8B1F-440B-A19C-43807F4F2FD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PRINCIPLES OF TAXATION</a:t>
            </a:r>
            <a:br>
              <a:rPr lang="en-US" b="1" dirty="0" smtClean="0"/>
            </a:br>
            <a:r>
              <a:rPr lang="en-US" sz="2400" b="1" dirty="0" smtClean="0"/>
              <a:t>INTRODUCTION</a:t>
            </a:r>
            <a:endParaRPr lang="en-US" sz="2400" b="1" dirty="0"/>
          </a:p>
        </p:txBody>
      </p:sp>
      <p:sp>
        <p:nvSpPr>
          <p:cNvPr id="3" name="Subtitle 2"/>
          <p:cNvSpPr>
            <a:spLocks noGrp="1"/>
          </p:cNvSpPr>
          <p:nvPr>
            <p:ph type="subTitle" idx="1"/>
          </p:nvPr>
        </p:nvSpPr>
        <p:spPr/>
        <p:txBody>
          <a:bodyPr>
            <a:normAutofit/>
          </a:bodyPr>
          <a:lstStyle/>
          <a:p>
            <a:pPr algn="r"/>
            <a:r>
              <a:rPr lang="en-US" sz="2000" b="1" dirty="0" smtClean="0"/>
              <a:t>DR ASHA R NAIR</a:t>
            </a:r>
          </a:p>
          <a:p>
            <a:pPr algn="r"/>
            <a:r>
              <a:rPr lang="en-US" sz="2000" b="1" dirty="0" smtClean="0"/>
              <a:t>I SEM B.COM TAX </a:t>
            </a:r>
          </a:p>
          <a:p>
            <a:pPr algn="r"/>
            <a:r>
              <a:rPr lang="en-US" sz="2000" b="1" dirty="0" smtClean="0"/>
              <a:t>DEPT OF COMMERCE</a:t>
            </a:r>
          </a:p>
          <a:p>
            <a:pPr algn="r"/>
            <a:r>
              <a:rPr lang="en-US" sz="2000" b="1" dirty="0" smtClean="0"/>
              <a:t>NSS COLLEGE PANDALAM</a:t>
            </a:r>
            <a:endParaRPr lang="en-US" sz="2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697162"/>
          </a:xfrm>
        </p:spPr>
        <p:txBody>
          <a:bodyPr>
            <a:normAutofit/>
          </a:bodyPr>
          <a:lstStyle/>
          <a:p>
            <a:pPr algn="l"/>
            <a:r>
              <a:rPr lang="en-US" sz="2800" b="1" dirty="0" smtClean="0"/>
              <a:t>COMMERCIAL REVENUE /PRICE :- </a:t>
            </a:r>
            <a:r>
              <a:rPr lang="en-US" sz="3200" dirty="0" smtClean="0"/>
              <a:t>Revenues which are derived by the government from public enterprises by selling their goods or commodities</a:t>
            </a:r>
            <a:endParaRPr lang="en-US" sz="3200" dirty="0"/>
          </a:p>
        </p:txBody>
      </p:sp>
      <p:sp>
        <p:nvSpPr>
          <p:cNvPr id="3" name="Content Placeholder 2"/>
          <p:cNvSpPr>
            <a:spLocks noGrp="1"/>
          </p:cNvSpPr>
          <p:nvPr>
            <p:ph idx="1"/>
          </p:nvPr>
        </p:nvSpPr>
        <p:spPr>
          <a:xfrm>
            <a:off x="457200" y="2971800"/>
            <a:ext cx="8229600" cy="3154363"/>
          </a:xfrm>
        </p:spPr>
        <p:txBody>
          <a:bodyPr/>
          <a:lstStyle/>
          <a:p>
            <a:pPr>
              <a:buNone/>
            </a:pPr>
            <a:r>
              <a:rPr lang="en-US" b="1" dirty="0" smtClean="0"/>
              <a:t>FEES :- </a:t>
            </a:r>
            <a:r>
              <a:rPr lang="en-US" dirty="0" smtClean="0"/>
              <a:t>Fees is charged for the consideration of services rented. Thus fees has quid-pro-quo and the amount of fee depends upon the cost of services rented.</a:t>
            </a:r>
          </a:p>
          <a:p>
            <a:pPr>
              <a:buNone/>
            </a:pPr>
            <a:r>
              <a:rPr lang="en-US" dirty="0"/>
              <a:t> </a:t>
            </a:r>
            <a:r>
              <a:rPr lang="en-US" dirty="0" smtClean="0"/>
              <a:t>  </a:t>
            </a:r>
            <a:r>
              <a:rPr lang="en-US" dirty="0" err="1" smtClean="0"/>
              <a:t>eg</a:t>
            </a:r>
            <a:r>
              <a:rPr lang="en-US" dirty="0" smtClean="0"/>
              <a:t> : license fee, registration fee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849562"/>
          </a:xfrm>
        </p:spPr>
        <p:txBody>
          <a:bodyPr>
            <a:normAutofit/>
          </a:bodyPr>
          <a:lstStyle/>
          <a:p>
            <a:pPr algn="just"/>
            <a:r>
              <a:rPr lang="en-US" sz="2800" b="1" dirty="0" smtClean="0"/>
              <a:t>FINES AND PENALITY</a:t>
            </a:r>
            <a:r>
              <a:rPr lang="en-US" sz="3200" dirty="0" smtClean="0"/>
              <a:t>:- </a:t>
            </a:r>
            <a:r>
              <a:rPr lang="en-US" sz="2800" dirty="0" smtClean="0"/>
              <a:t>Fines and </a:t>
            </a:r>
            <a:r>
              <a:rPr lang="en-US" sz="2800" dirty="0" err="1" smtClean="0"/>
              <a:t>penalities</a:t>
            </a:r>
            <a:r>
              <a:rPr lang="en-US" sz="2800" dirty="0" smtClean="0"/>
              <a:t> are imposed as</a:t>
            </a:r>
            <a:r>
              <a:rPr lang="en-US" sz="2800" dirty="0"/>
              <a:t> </a:t>
            </a:r>
            <a:r>
              <a:rPr lang="en-US" sz="2800" dirty="0" smtClean="0"/>
              <a:t>punishment for the violation of law or non-</a:t>
            </a:r>
            <a:r>
              <a:rPr lang="en-US" sz="2800" dirty="0" err="1" smtClean="0"/>
              <a:t>complainance</a:t>
            </a:r>
            <a:r>
              <a:rPr lang="en-US" sz="2800" dirty="0" smtClean="0"/>
              <a:t>  of rules and regulations</a:t>
            </a:r>
            <a:endParaRPr lang="en-US" sz="2800" dirty="0"/>
          </a:p>
        </p:txBody>
      </p:sp>
      <p:sp>
        <p:nvSpPr>
          <p:cNvPr id="3" name="Content Placeholder 2"/>
          <p:cNvSpPr>
            <a:spLocks noGrp="1"/>
          </p:cNvSpPr>
          <p:nvPr>
            <p:ph idx="1"/>
          </p:nvPr>
        </p:nvSpPr>
        <p:spPr>
          <a:xfrm>
            <a:off x="457200" y="3124200"/>
            <a:ext cx="8229600" cy="3001963"/>
          </a:xfrm>
        </p:spPr>
        <p:txBody>
          <a:bodyPr>
            <a:normAutofit/>
          </a:bodyPr>
          <a:lstStyle/>
          <a:p>
            <a:pPr algn="just">
              <a:buNone/>
            </a:pPr>
            <a:r>
              <a:rPr lang="en-US" sz="2800" b="1" dirty="0" smtClean="0"/>
              <a:t>GIFTS AND GRANTS :- </a:t>
            </a:r>
            <a:r>
              <a:rPr lang="en-US" sz="2800" dirty="0" smtClean="0"/>
              <a:t>Gifts are voluntary contribution from private individuals or non government donors to the government fund for special purpose</a:t>
            </a:r>
          </a:p>
          <a:p>
            <a:pPr algn="just">
              <a:buNone/>
            </a:pPr>
            <a:r>
              <a:rPr lang="en-US" sz="2800" dirty="0" smtClean="0"/>
              <a:t>	Grant is a sum of money given as assistance by the government or other </a:t>
            </a:r>
            <a:r>
              <a:rPr lang="en-US" sz="2800" dirty="0" err="1" smtClean="0"/>
              <a:t>organisaton</a:t>
            </a:r>
            <a:r>
              <a:rPr lang="en-US" sz="2800" dirty="0" smtClean="0"/>
              <a:t> for a particular purpose</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905000"/>
            <a:ext cx="8229600" cy="2590800"/>
          </a:xfrm>
        </p:spPr>
        <p:txBody>
          <a:bodyPr/>
          <a:lstStyle/>
          <a:p>
            <a:r>
              <a:rPr lang="en-US" b="1" dirty="0" smtClean="0"/>
              <a:t>THANK YOU</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PUBLIC REVENUE</a:t>
            </a:r>
            <a:endParaRPr lang="en-US" sz="3200" b="1" dirty="0"/>
          </a:p>
        </p:txBody>
      </p:sp>
      <p:sp>
        <p:nvSpPr>
          <p:cNvPr id="3" name="Content Placeholder 2"/>
          <p:cNvSpPr>
            <a:spLocks noGrp="1"/>
          </p:cNvSpPr>
          <p:nvPr>
            <p:ph idx="1"/>
          </p:nvPr>
        </p:nvSpPr>
        <p:spPr/>
        <p:txBody>
          <a:bodyPr/>
          <a:lstStyle/>
          <a:p>
            <a:pPr algn="just">
              <a:buNone/>
            </a:pPr>
            <a:r>
              <a:rPr lang="en-US" dirty="0" smtClean="0"/>
              <a:t>	</a:t>
            </a:r>
          </a:p>
          <a:p>
            <a:pPr algn="just">
              <a:buNone/>
            </a:pPr>
            <a:r>
              <a:rPr lang="en-US" dirty="0"/>
              <a:t> </a:t>
            </a:r>
            <a:r>
              <a:rPr lang="en-US" dirty="0" smtClean="0"/>
              <a:t>  Public revenue is the total earnings or income </a:t>
            </a:r>
            <a:r>
              <a:rPr lang="en-US" dirty="0" err="1" smtClean="0"/>
              <a:t>realised</a:t>
            </a:r>
            <a:r>
              <a:rPr lang="en-US" dirty="0" smtClean="0"/>
              <a:t> by the government for the purpose of financing public administration</a:t>
            </a:r>
          </a:p>
          <a:p>
            <a:pPr algn="just">
              <a:buNone/>
            </a:pPr>
            <a:r>
              <a:rPr lang="en-US" dirty="0" smtClean="0"/>
              <a:t>  “the income of the government through all sources like taxes, borrowings, fees, donations etc is called public revenue or public income”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SOURCES OF PUBLIC REVENUE</a:t>
            </a:r>
            <a:endParaRPr lang="en-US" sz="3200" b="1" dirty="0"/>
          </a:p>
        </p:txBody>
      </p:sp>
      <p:sp>
        <p:nvSpPr>
          <p:cNvPr id="3" name="Content Placeholder 2"/>
          <p:cNvSpPr>
            <a:spLocks noGrp="1"/>
          </p:cNvSpPr>
          <p:nvPr>
            <p:ph idx="1"/>
          </p:nvPr>
        </p:nvSpPr>
        <p:spPr>
          <a:xfrm>
            <a:off x="457200" y="1600201"/>
            <a:ext cx="8229600" cy="3810000"/>
          </a:xfrm>
        </p:spPr>
        <p:txBody>
          <a:bodyPr/>
          <a:lstStyle/>
          <a:p>
            <a:pPr>
              <a:buNone/>
            </a:pPr>
            <a:endParaRPr lang="en-US" dirty="0" smtClean="0"/>
          </a:p>
          <a:p>
            <a:pPr algn="just">
              <a:buNone/>
            </a:pPr>
            <a:r>
              <a:rPr lang="en-US" dirty="0"/>
              <a:t>	</a:t>
            </a:r>
            <a:r>
              <a:rPr lang="en-US" dirty="0" smtClean="0"/>
              <a:t>The main sources of public revenue can be classified into two:-</a:t>
            </a:r>
          </a:p>
          <a:p>
            <a:pPr lvl="1" algn="just">
              <a:buFont typeface="Wingdings" pitchFamily="2" charset="2"/>
              <a:buChar char="v"/>
            </a:pPr>
            <a:r>
              <a:rPr lang="en-US" dirty="0" smtClean="0"/>
              <a:t>Tax revenue</a:t>
            </a:r>
          </a:p>
          <a:p>
            <a:pPr lvl="1" algn="just">
              <a:buFont typeface="Wingdings" pitchFamily="2" charset="2"/>
              <a:buChar char="v"/>
            </a:pPr>
            <a:r>
              <a:rPr lang="en-US" dirty="0" smtClean="0"/>
              <a:t>Non tax revenue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Tax</a:t>
            </a:r>
            <a:endParaRPr lang="en-US" b="1" dirty="0"/>
          </a:p>
        </p:txBody>
      </p:sp>
      <p:sp>
        <p:nvSpPr>
          <p:cNvPr id="3" name="Content Placeholder 2"/>
          <p:cNvSpPr>
            <a:spLocks noGrp="1"/>
          </p:cNvSpPr>
          <p:nvPr>
            <p:ph idx="1"/>
          </p:nvPr>
        </p:nvSpPr>
        <p:spPr/>
        <p:txBody>
          <a:bodyPr/>
          <a:lstStyle/>
          <a:p>
            <a:pPr algn="just">
              <a:buNone/>
            </a:pPr>
            <a:r>
              <a:rPr lang="en-US" dirty="0" smtClean="0"/>
              <a:t>	Tax is a compulsory extraction of money from the people by an authority, to be spend for the common benefit of the society</a:t>
            </a:r>
          </a:p>
          <a:p>
            <a:pPr algn="just">
              <a:buNone/>
            </a:pPr>
            <a:r>
              <a:rPr lang="en-US" b="1" dirty="0" smtClean="0"/>
              <a:t>Definition</a:t>
            </a:r>
          </a:p>
          <a:p>
            <a:pPr algn="just">
              <a:buNone/>
            </a:pPr>
            <a:r>
              <a:rPr lang="en-US" dirty="0" smtClean="0"/>
              <a:t>	According to </a:t>
            </a:r>
            <a:r>
              <a:rPr lang="en-US" dirty="0" err="1" smtClean="0"/>
              <a:t>Bastable</a:t>
            </a:r>
            <a:r>
              <a:rPr lang="en-US" dirty="0" smtClean="0"/>
              <a:t> , “ a tax as a compulsory contribution of a wealth of a person or body of persons for the service of public power”</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FEATURES OF TAX</a:t>
            </a:r>
            <a:endParaRPr lang="en-US" sz="3200" b="1" dirty="0"/>
          </a:p>
        </p:txBody>
      </p:sp>
      <p:sp>
        <p:nvSpPr>
          <p:cNvPr id="3" name="Content Placeholder 2"/>
          <p:cNvSpPr>
            <a:spLocks noGrp="1"/>
          </p:cNvSpPr>
          <p:nvPr>
            <p:ph idx="1"/>
          </p:nvPr>
        </p:nvSpPr>
        <p:spPr/>
        <p:txBody>
          <a:bodyPr>
            <a:normAutofit fontScale="92500"/>
          </a:bodyPr>
          <a:lstStyle/>
          <a:p>
            <a:pPr algn="just"/>
            <a:r>
              <a:rPr lang="en-US" dirty="0" smtClean="0"/>
              <a:t>Tax is a compulsory payment and hence refusal to pay tax is a punishable offence</a:t>
            </a:r>
          </a:p>
          <a:p>
            <a:pPr algn="just"/>
            <a:r>
              <a:rPr lang="en-US" dirty="0" smtClean="0"/>
              <a:t>There is no direct quid-pro-quo (something in return) between the tax payer and tax imposing authority.</a:t>
            </a:r>
          </a:p>
          <a:p>
            <a:pPr algn="just"/>
            <a:r>
              <a:rPr lang="en-US" dirty="0" smtClean="0"/>
              <a:t>Tax is a payment for an indirect service to be rented by the government to the community.</a:t>
            </a:r>
          </a:p>
          <a:p>
            <a:pPr algn="just"/>
            <a:r>
              <a:rPr lang="en-US" dirty="0" smtClean="0"/>
              <a:t>The amount of payment of tax are determined from time to time by the tax imposing authority.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CLASSIFICATION OF TAX</a:t>
            </a:r>
            <a:endParaRPr lang="en-US" sz="3200" b="1" dirty="0"/>
          </a:p>
        </p:txBody>
      </p:sp>
      <p:sp>
        <p:nvSpPr>
          <p:cNvPr id="3" name="Content Placeholder 2"/>
          <p:cNvSpPr>
            <a:spLocks noGrp="1"/>
          </p:cNvSpPr>
          <p:nvPr>
            <p:ph idx="1"/>
          </p:nvPr>
        </p:nvSpPr>
        <p:spPr/>
        <p:txBody>
          <a:bodyPr/>
          <a:lstStyle/>
          <a:p>
            <a:endParaRPr lang="en-US" dirty="0"/>
          </a:p>
        </p:txBody>
      </p:sp>
      <p:sp>
        <p:nvSpPr>
          <p:cNvPr id="4" name="Oval 3"/>
          <p:cNvSpPr/>
          <p:nvPr/>
        </p:nvSpPr>
        <p:spPr>
          <a:xfrm>
            <a:off x="3352800" y="1828800"/>
            <a:ext cx="2590800" cy="1676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TAX</a:t>
            </a:r>
            <a:endParaRPr lang="en-US" sz="2800" dirty="0"/>
          </a:p>
        </p:txBody>
      </p:sp>
      <p:sp>
        <p:nvSpPr>
          <p:cNvPr id="5" name="Oval 4"/>
          <p:cNvSpPr/>
          <p:nvPr/>
        </p:nvSpPr>
        <p:spPr>
          <a:xfrm>
            <a:off x="1371600" y="4191000"/>
            <a:ext cx="20574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DIRECT TAX</a:t>
            </a:r>
            <a:endParaRPr lang="en-US" sz="2000" dirty="0"/>
          </a:p>
        </p:txBody>
      </p:sp>
      <p:sp>
        <p:nvSpPr>
          <p:cNvPr id="6" name="Oval 5"/>
          <p:cNvSpPr/>
          <p:nvPr/>
        </p:nvSpPr>
        <p:spPr>
          <a:xfrm>
            <a:off x="5867400" y="4191000"/>
            <a:ext cx="22098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INDIRECT TAX</a:t>
            </a:r>
            <a:endParaRPr lang="en-US" sz="2000" dirty="0"/>
          </a:p>
        </p:txBody>
      </p:sp>
      <p:cxnSp>
        <p:nvCxnSpPr>
          <p:cNvPr id="8" name="Straight Arrow Connector 7"/>
          <p:cNvCxnSpPr>
            <a:stCxn id="4" idx="3"/>
          </p:cNvCxnSpPr>
          <p:nvPr/>
        </p:nvCxnSpPr>
        <p:spPr>
          <a:xfrm rot="5400000">
            <a:off x="2772056" y="3230841"/>
            <a:ext cx="931303" cy="9890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4" idx="5"/>
          </p:cNvCxnSpPr>
          <p:nvPr/>
        </p:nvCxnSpPr>
        <p:spPr>
          <a:xfrm rot="16200000" flipH="1">
            <a:off x="5631142" y="3192741"/>
            <a:ext cx="931303" cy="10652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DIRECT TAX</a:t>
            </a:r>
            <a:endParaRPr lang="en-US" sz="3200" b="1" dirty="0"/>
          </a:p>
        </p:txBody>
      </p:sp>
      <p:sp>
        <p:nvSpPr>
          <p:cNvPr id="3" name="Content Placeholder 2"/>
          <p:cNvSpPr>
            <a:spLocks noGrp="1"/>
          </p:cNvSpPr>
          <p:nvPr>
            <p:ph idx="1"/>
          </p:nvPr>
        </p:nvSpPr>
        <p:spPr/>
        <p:txBody>
          <a:bodyPr/>
          <a:lstStyle/>
          <a:p>
            <a:pPr algn="just">
              <a:buNone/>
            </a:pPr>
            <a:r>
              <a:rPr lang="en-US" dirty="0" smtClean="0"/>
              <a:t>		</a:t>
            </a:r>
          </a:p>
          <a:p>
            <a:pPr algn="just">
              <a:buNone/>
            </a:pPr>
            <a:r>
              <a:rPr lang="en-US" dirty="0"/>
              <a:t>	</a:t>
            </a:r>
            <a:r>
              <a:rPr lang="en-US" dirty="0" smtClean="0"/>
              <a:t>	When tax is levied on a person directly and he himself pays the amount to the authorities is called direct tax. In other words, there is no intermediary between the tax payer and the government in case of direct taxes.</a:t>
            </a:r>
          </a:p>
          <a:p>
            <a:pPr>
              <a:buNone/>
            </a:pPr>
            <a:r>
              <a:rPr lang="en-US" dirty="0" smtClean="0"/>
              <a:t>	</a:t>
            </a:r>
            <a:r>
              <a:rPr lang="en-US" dirty="0" err="1" smtClean="0"/>
              <a:t>Eg</a:t>
            </a:r>
            <a:r>
              <a:rPr lang="en-US" dirty="0" smtClean="0"/>
              <a:t>: Income Tax , Wealth Tax</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INDIRECT TAX</a:t>
            </a:r>
            <a:endParaRPr lang="en-US" sz="2800" b="1" dirty="0"/>
          </a:p>
        </p:txBody>
      </p:sp>
      <p:sp>
        <p:nvSpPr>
          <p:cNvPr id="3" name="Content Placeholder 2"/>
          <p:cNvSpPr>
            <a:spLocks noGrp="1"/>
          </p:cNvSpPr>
          <p:nvPr>
            <p:ph idx="1"/>
          </p:nvPr>
        </p:nvSpPr>
        <p:spPr/>
        <p:txBody>
          <a:bodyPr/>
          <a:lstStyle/>
          <a:p>
            <a:pPr algn="just">
              <a:buNone/>
            </a:pPr>
            <a:r>
              <a:rPr lang="en-US" dirty="0" smtClean="0"/>
              <a:t>		</a:t>
            </a:r>
          </a:p>
          <a:p>
            <a:pPr algn="just">
              <a:buNone/>
            </a:pPr>
            <a:r>
              <a:rPr lang="en-US" dirty="0"/>
              <a:t>	</a:t>
            </a:r>
            <a:r>
              <a:rPr lang="en-US" dirty="0" smtClean="0"/>
              <a:t>	Indirect tax is paid by the tax payer through an intermediary. In other words the government collects indirect taxes from people through the intermediaries like traders, service providers etc.</a:t>
            </a:r>
          </a:p>
          <a:p>
            <a:pPr algn="just">
              <a:buNone/>
            </a:pPr>
            <a:r>
              <a:rPr lang="en-US" dirty="0" smtClean="0"/>
              <a:t>	</a:t>
            </a:r>
            <a:r>
              <a:rPr lang="en-US" dirty="0" err="1" smtClean="0"/>
              <a:t>Eg</a:t>
            </a:r>
            <a:r>
              <a:rPr lang="en-US" dirty="0" smtClean="0"/>
              <a:t>: Sales tax, Excise duty, customs duty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0"/>
            <a:ext cx="7772400" cy="1470025"/>
          </a:xfrm>
        </p:spPr>
        <p:txBody>
          <a:bodyPr>
            <a:normAutofit/>
          </a:bodyPr>
          <a:lstStyle/>
          <a:p>
            <a:r>
              <a:rPr lang="en-US" sz="2800" b="1" dirty="0" smtClean="0"/>
              <a:t>NON-TAX REVENUE</a:t>
            </a:r>
            <a:endParaRPr lang="en-US" sz="2800" b="1" dirty="0"/>
          </a:p>
        </p:txBody>
      </p:sp>
      <p:sp>
        <p:nvSpPr>
          <p:cNvPr id="36" name="Subtitle 35"/>
          <p:cNvSpPr>
            <a:spLocks noGrp="1"/>
          </p:cNvSpPr>
          <p:nvPr>
            <p:ph type="subTitle" idx="1"/>
          </p:nvPr>
        </p:nvSpPr>
        <p:spPr/>
        <p:txBody>
          <a:bodyPr/>
          <a:lstStyle/>
          <a:p>
            <a:endParaRPr lang="en-US"/>
          </a:p>
        </p:txBody>
      </p:sp>
      <p:sp>
        <p:nvSpPr>
          <p:cNvPr id="22" name="Rounded Rectangle 21"/>
          <p:cNvSpPr/>
          <p:nvPr/>
        </p:nvSpPr>
        <p:spPr>
          <a:xfrm>
            <a:off x="3048000" y="1981200"/>
            <a:ext cx="30480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Non-Tax Revenue</a:t>
            </a:r>
            <a:endParaRPr lang="en-US" sz="2400" dirty="0"/>
          </a:p>
        </p:txBody>
      </p:sp>
      <p:sp>
        <p:nvSpPr>
          <p:cNvPr id="23" name="Rounded Rectangle 22"/>
          <p:cNvSpPr/>
          <p:nvPr/>
        </p:nvSpPr>
        <p:spPr>
          <a:xfrm>
            <a:off x="533400" y="4038600"/>
            <a:ext cx="16764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COMMERCIAL REVENUUE/PRICE</a:t>
            </a:r>
            <a:endParaRPr lang="en-US" dirty="0"/>
          </a:p>
        </p:txBody>
      </p:sp>
      <p:sp>
        <p:nvSpPr>
          <p:cNvPr id="24" name="Rounded Rectangle 23"/>
          <p:cNvSpPr/>
          <p:nvPr/>
        </p:nvSpPr>
        <p:spPr>
          <a:xfrm>
            <a:off x="2438400" y="4038600"/>
            <a:ext cx="19050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FEES</a:t>
            </a:r>
            <a:endParaRPr lang="en-US" dirty="0"/>
          </a:p>
        </p:txBody>
      </p:sp>
      <p:sp>
        <p:nvSpPr>
          <p:cNvPr id="25" name="Rounded Rectangle 24"/>
          <p:cNvSpPr/>
          <p:nvPr/>
        </p:nvSpPr>
        <p:spPr>
          <a:xfrm>
            <a:off x="4724400" y="4038600"/>
            <a:ext cx="17526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FINES AND PENALTY</a:t>
            </a:r>
            <a:endParaRPr lang="en-US" dirty="0"/>
          </a:p>
        </p:txBody>
      </p:sp>
      <p:sp>
        <p:nvSpPr>
          <p:cNvPr id="27" name="Rounded Rectangle 26"/>
          <p:cNvSpPr/>
          <p:nvPr/>
        </p:nvSpPr>
        <p:spPr>
          <a:xfrm>
            <a:off x="6705600" y="4038600"/>
            <a:ext cx="18288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GIFTS AND GRANTS</a:t>
            </a:r>
            <a:endParaRPr lang="en-US" dirty="0"/>
          </a:p>
        </p:txBody>
      </p:sp>
      <p:cxnSp>
        <p:nvCxnSpPr>
          <p:cNvPr id="29" name="Straight Arrow Connector 28"/>
          <p:cNvCxnSpPr>
            <a:stCxn id="23" idx="0"/>
          </p:cNvCxnSpPr>
          <p:nvPr/>
        </p:nvCxnSpPr>
        <p:spPr>
          <a:xfrm rot="5400000" flipH="1" flipV="1">
            <a:off x="1866900" y="2171700"/>
            <a:ext cx="1371600" cy="2362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24" idx="0"/>
          </p:cNvCxnSpPr>
          <p:nvPr/>
        </p:nvCxnSpPr>
        <p:spPr>
          <a:xfrm rot="5400000" flipH="1" flipV="1">
            <a:off x="3028950" y="3028950"/>
            <a:ext cx="1371600" cy="647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25" idx="0"/>
          </p:cNvCxnSpPr>
          <p:nvPr/>
        </p:nvCxnSpPr>
        <p:spPr>
          <a:xfrm rot="16200000" flipV="1">
            <a:off x="4667250" y="3105150"/>
            <a:ext cx="1371600" cy="495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27" idx="0"/>
          </p:cNvCxnSpPr>
          <p:nvPr/>
        </p:nvCxnSpPr>
        <p:spPr>
          <a:xfrm rot="16200000" flipV="1">
            <a:off x="5905500" y="2324100"/>
            <a:ext cx="1371600" cy="2057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226</Words>
  <Application>Microsoft Office PowerPoint</Application>
  <PresentationFormat>On-screen Show (4:3)</PresentationFormat>
  <Paragraphs>48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PRINCIPLES OF TAXATION INTRODUCTION</vt:lpstr>
      <vt:lpstr>PUBLIC REVENUE</vt:lpstr>
      <vt:lpstr>SOURCES OF PUBLIC REVENUE</vt:lpstr>
      <vt:lpstr>Tax</vt:lpstr>
      <vt:lpstr>FEATURES OF TAX</vt:lpstr>
      <vt:lpstr>CLASSIFICATION OF TAX</vt:lpstr>
      <vt:lpstr>DIRECT TAX</vt:lpstr>
      <vt:lpstr>INDIRECT TAX</vt:lpstr>
      <vt:lpstr>NON-TAX REVENUE</vt:lpstr>
      <vt:lpstr>COMMERCIAL REVENUE /PRICE :- Revenues which are derived by the government from public enterprises by selling their goods or commodities</vt:lpstr>
      <vt:lpstr>FINES AND PENALITY:- Fines and penalities are imposed as punishment for the violation of law or non-complainance  of rules and regulations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TAXATION</dc:title>
  <dc:creator>asha</dc:creator>
  <cp:lastModifiedBy>ss</cp:lastModifiedBy>
  <cp:revision>13</cp:revision>
  <dcterms:created xsi:type="dcterms:W3CDTF">2019-07-11T07:40:40Z</dcterms:created>
  <dcterms:modified xsi:type="dcterms:W3CDTF">2016-11-26T16:24:52Z</dcterms:modified>
</cp:coreProperties>
</file>